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Commons Pro" charset="1" panose="020B0103030102020204"/>
      <p:regular r:id="rId10"/>
    </p:embeddedFont>
    <p:embeddedFont>
      <p:font typeface="TT Commons Pro Bold" charset="1" panose="020B0103030102020204"/>
      <p:regular r:id="rId11"/>
    </p:embeddedFont>
    <p:embeddedFont>
      <p:font typeface="TT Commons Pro Italics" charset="1" panose="020B0103030102020204"/>
      <p:regular r:id="rId12"/>
    </p:embeddedFont>
    <p:embeddedFont>
      <p:font typeface="TT Commons Pro Bold Italics" charset="1" panose="020B0103030102020204"/>
      <p:regular r:id="rId13"/>
    </p:embeddedFont>
    <p:embeddedFont>
      <p:font typeface="TT Commons Pro Expanded" charset="1" panose="020B0103030102020204"/>
      <p:regular r:id="rId14"/>
    </p:embeddedFont>
    <p:embeddedFont>
      <p:font typeface="TT Commons Pro Expanded Bold" charset="1" panose="020B0103030102020204"/>
      <p:regular r:id="rId15"/>
    </p:embeddedFont>
    <p:embeddedFont>
      <p:font typeface="TT Commons Pro Expanded Italics" charset="1" panose="020B0103030102020204"/>
      <p:regular r:id="rId16"/>
    </p:embeddedFont>
    <p:embeddedFont>
      <p:font typeface="TT Commons Pro Expanded Bold Italics" charset="1" panose="020B0103030102020204"/>
      <p:regular r:id="rId17"/>
    </p:embeddedFont>
    <p:embeddedFont>
      <p:font typeface="Saira Condensed" charset="1" panose="00000506000000000000"/>
      <p:regular r:id="rId18"/>
    </p:embeddedFont>
    <p:embeddedFont>
      <p:font typeface="Saira Condensed Bold" charset="1" panose="00000806000000000000"/>
      <p:regular r:id="rId19"/>
    </p:embeddedFont>
    <p:embeddedFont>
      <p:font typeface="Saira Condensed Thin" charset="1" panose="00000306000000000000"/>
      <p:regular r:id="rId20"/>
    </p:embeddedFont>
    <p:embeddedFont>
      <p:font typeface="Saira Condensed Medium" charset="1" panose="00000606000000000000"/>
      <p:regular r:id="rId21"/>
    </p:embeddedFont>
    <p:embeddedFont>
      <p:font typeface="Saira Condensed Ultra-Bold" charset="1" panose="00000906000000000000"/>
      <p:regular r:id="rId22"/>
    </p:embeddedFont>
    <p:embeddedFont>
      <p:font typeface="Saira Condensed Heavy" charset="1" panose="00000A06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Relationship Id="rId5" Target="../media/image27.png" Type="http://schemas.openxmlformats.org/officeDocument/2006/relationships/image"/><Relationship Id="rId6" Target="../media/image28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9.png" Type="http://schemas.openxmlformats.org/officeDocument/2006/relationships/image"/><Relationship Id="rId4" Target="../media/image30.svg" Type="http://schemas.openxmlformats.org/officeDocument/2006/relationships/image"/><Relationship Id="rId5" Target="../media/image31.png" Type="http://schemas.openxmlformats.org/officeDocument/2006/relationships/image"/><Relationship Id="rId6" Target="../media/image32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69807" y="7910724"/>
            <a:ext cx="5865400" cy="1775810"/>
            <a:chOff x="0" y="0"/>
            <a:chExt cx="2015610" cy="61024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5610" cy="610247"/>
            </a:xfrm>
            <a:custGeom>
              <a:avLst/>
              <a:gdLst/>
              <a:ahLst/>
              <a:cxnLst/>
              <a:rect r="r" b="b" t="t" l="l"/>
              <a:pathLst>
                <a:path h="610247" w="2015610">
                  <a:moveTo>
                    <a:pt x="0" y="0"/>
                  </a:moveTo>
                  <a:lnTo>
                    <a:pt x="2015610" y="0"/>
                  </a:lnTo>
                  <a:lnTo>
                    <a:pt x="2015610" y="610247"/>
                  </a:lnTo>
                  <a:lnTo>
                    <a:pt x="0" y="61024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5070539" y="8112829"/>
            <a:ext cx="8146922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0"/>
              </a:lnSpc>
            </a:pPr>
            <a:r>
              <a:rPr lang="en-US" sz="5000">
                <a:solidFill>
                  <a:srgbClr val="0B1B27"/>
                </a:solidFill>
                <a:latin typeface="TT Commons Pro"/>
              </a:rPr>
              <a:t>Faiyaz Bin Yousuf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69201" y="3621402"/>
            <a:ext cx="13349598" cy="2550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0"/>
              </a:lnSpc>
            </a:pPr>
            <a:r>
              <a:rPr lang="en-US" sz="9000">
                <a:solidFill>
                  <a:srgbClr val="FFFFFF"/>
                </a:solidFill>
                <a:latin typeface="Saira Condensed Medium"/>
              </a:rPr>
              <a:t>RESEARCH PAPER PRESENTATION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438008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true" rot="0">
            <a:off x="13967460" y="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4114800"/>
                </a:moveTo>
                <a:lnTo>
                  <a:pt x="3291840" y="4114800"/>
                </a:lnTo>
                <a:lnTo>
                  <a:pt x="329184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5070539" y="2353151"/>
            <a:ext cx="814692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0" id="10"/>
          <p:cNvSpPr txBox="true"/>
          <p:nvPr/>
        </p:nvSpPr>
        <p:spPr>
          <a:xfrm rot="0">
            <a:off x="3729848" y="1814036"/>
            <a:ext cx="10828304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999">
                <a:solidFill>
                  <a:srgbClr val="FFFFFF"/>
                </a:solidFill>
                <a:latin typeface="TT Commons Pro Expanded"/>
              </a:rPr>
              <a:t>CSE424 (Pattern Recognition)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70539" y="8874830"/>
            <a:ext cx="8146922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0"/>
              </a:lnSpc>
            </a:pPr>
            <a:r>
              <a:rPr lang="en-US" sz="5000">
                <a:solidFill>
                  <a:srgbClr val="0B1B27"/>
                </a:solidFill>
                <a:latin typeface="TT Commons Pro"/>
              </a:rPr>
              <a:t>ID-22101845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6306964" y="1660698"/>
            <a:ext cx="5674071" cy="44164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879053" y="3238079"/>
            <a:ext cx="5677278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879053" y="3439881"/>
            <a:ext cx="10560791" cy="5597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37"/>
              </a:lnSpc>
            </a:pPr>
            <a:r>
              <a:rPr lang="en-US" sz="4448">
                <a:solidFill>
                  <a:srgbClr val="FFFFFF"/>
                </a:solidFill>
                <a:latin typeface="Saira Condensed Medium"/>
              </a:rPr>
              <a:t>Dependency on Ideal Lighting Conditions:</a:t>
            </a:r>
          </a:p>
          <a:p>
            <a:pPr marL="960331" indent="-480166" lvl="1">
              <a:lnSpc>
                <a:spcPts val="4937"/>
              </a:lnSpc>
              <a:buFont typeface="Arial"/>
              <a:buChar char="•"/>
            </a:pPr>
            <a:r>
              <a:rPr lang="en-US" sz="4448">
                <a:solidFill>
                  <a:srgbClr val="FFFFFF"/>
                </a:solidFill>
                <a:latin typeface="Saira Condensed Medium"/>
              </a:rPr>
              <a:t>Face detection and pose estimation are highly dependent on ideal lighting conditions.</a:t>
            </a:r>
          </a:p>
          <a:p>
            <a:pPr marL="960331" indent="-480166" lvl="1">
              <a:lnSpc>
                <a:spcPts val="4937"/>
              </a:lnSpc>
              <a:buFont typeface="Arial"/>
              <a:buChar char="•"/>
            </a:pPr>
            <a:r>
              <a:rPr lang="en-US" sz="4448">
                <a:solidFill>
                  <a:srgbClr val="FFFFFF"/>
                </a:solidFill>
                <a:latin typeface="Saira Condensed Medium"/>
              </a:rPr>
              <a:t>Impact on reliability in real-world scenarios, especially in varied weather or lighting conditions.</a:t>
            </a:r>
          </a:p>
          <a:p>
            <a:pPr marL="960331" indent="-480166" lvl="1">
              <a:lnSpc>
                <a:spcPts val="4937"/>
              </a:lnSpc>
              <a:buFont typeface="Arial"/>
              <a:buChar char="•"/>
            </a:pPr>
            <a:r>
              <a:rPr lang="en-US" sz="4448">
                <a:solidFill>
                  <a:srgbClr val="FFFFFF"/>
                </a:solidFill>
                <a:latin typeface="Saira Condensed Medium"/>
              </a:rPr>
              <a:t>Potential decrease in accuracy due to varying lighting conditions, affecting the system's performance.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903136" y="3401781"/>
            <a:ext cx="2288826" cy="2268799"/>
          </a:xfrm>
          <a:custGeom>
            <a:avLst/>
            <a:gdLst/>
            <a:ahLst/>
            <a:cxnLst/>
            <a:rect r="r" b="b" t="t" l="l"/>
            <a:pathLst>
              <a:path h="2268799" w="2288826">
                <a:moveTo>
                  <a:pt x="0" y="0"/>
                </a:moveTo>
                <a:lnTo>
                  <a:pt x="2288827" y="0"/>
                </a:lnTo>
                <a:lnTo>
                  <a:pt x="2288827" y="2268799"/>
                </a:lnTo>
                <a:lnTo>
                  <a:pt x="0" y="2268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59077" y="6446685"/>
            <a:ext cx="2405284" cy="2221881"/>
          </a:xfrm>
          <a:custGeom>
            <a:avLst/>
            <a:gdLst/>
            <a:ahLst/>
            <a:cxnLst/>
            <a:rect r="r" b="b" t="t" l="l"/>
            <a:pathLst>
              <a:path h="2221881" w="2405284">
                <a:moveTo>
                  <a:pt x="0" y="0"/>
                </a:moveTo>
                <a:lnTo>
                  <a:pt x="2405285" y="0"/>
                </a:lnTo>
                <a:lnTo>
                  <a:pt x="2405285" y="2221881"/>
                </a:lnTo>
                <a:lnTo>
                  <a:pt x="0" y="22218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05357" y="703672"/>
            <a:ext cx="13077285" cy="102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68"/>
              </a:lnSpc>
            </a:pPr>
            <a:r>
              <a:rPr lang="en-US" sz="7179">
                <a:solidFill>
                  <a:srgbClr val="FFFFFF"/>
                </a:solidFill>
                <a:latin typeface="Saira Condensed"/>
              </a:rPr>
              <a:t>2.Limitations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9053" y="2356489"/>
            <a:ext cx="5166460" cy="900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7"/>
              </a:lnSpc>
            </a:pPr>
            <a:r>
              <a:rPr lang="en-US" sz="6304">
                <a:solidFill>
                  <a:srgbClr val="FFFFFF"/>
                </a:solidFill>
                <a:latin typeface="Saira Condensed Medium"/>
              </a:rPr>
              <a:t>2.1 First Limitation</a:t>
            </a:r>
          </a:p>
        </p:txBody>
      </p:sp>
    </p:spTree>
  </p:cSld>
  <p:clrMapOvr>
    <a:masterClrMapping/>
  </p:clrMapOvr>
  <p:transition spd="fast">
    <p:wipe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6306964" y="1660698"/>
            <a:ext cx="5674071" cy="44164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 flipV="true">
            <a:off x="879053" y="3123410"/>
            <a:ext cx="653779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879053" y="3449406"/>
            <a:ext cx="11573324" cy="5354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92"/>
              </a:lnSpc>
            </a:pPr>
            <a:r>
              <a:rPr lang="en-US" sz="4767">
                <a:solidFill>
                  <a:srgbClr val="FFFFFF"/>
                </a:solidFill>
                <a:latin typeface="Saira Condensed Medium"/>
              </a:rPr>
              <a:t>Computational Complexity:</a:t>
            </a:r>
          </a:p>
          <a:p>
            <a:pPr marL="1029368" indent="-514684" lvl="1">
              <a:lnSpc>
                <a:spcPts val="5292"/>
              </a:lnSpc>
              <a:buFont typeface="Arial"/>
              <a:buChar char="•"/>
            </a:pPr>
            <a:r>
              <a:rPr lang="en-US" sz="4767">
                <a:solidFill>
                  <a:srgbClr val="FFFFFF"/>
                </a:solidFill>
                <a:latin typeface="Saira Condensed Medium"/>
              </a:rPr>
              <a:t>High computational complexity may hinder real-time applicability.</a:t>
            </a:r>
          </a:p>
          <a:p>
            <a:pPr marL="1029368" indent="-514684" lvl="1">
              <a:lnSpc>
                <a:spcPts val="5292"/>
              </a:lnSpc>
              <a:buFont typeface="Arial"/>
              <a:buChar char="•"/>
            </a:pPr>
            <a:r>
              <a:rPr lang="en-US" sz="4767">
                <a:solidFill>
                  <a:srgbClr val="FFFFFF"/>
                </a:solidFill>
                <a:latin typeface="Saira Condensed Medium"/>
              </a:rPr>
              <a:t>Po</a:t>
            </a:r>
            <a:r>
              <a:rPr lang="en-US" sz="4767">
                <a:solidFill>
                  <a:srgbClr val="FFFFFF"/>
                </a:solidFill>
                <a:latin typeface="Saira Condensed Medium"/>
              </a:rPr>
              <a:t>s</a:t>
            </a:r>
            <a:r>
              <a:rPr lang="en-US" sz="4767">
                <a:solidFill>
                  <a:srgbClr val="FFFFFF"/>
                </a:solidFill>
                <a:latin typeface="Saira Condensed Medium"/>
              </a:rPr>
              <a:t>sible delays in critical decision-making due to computational processing.</a:t>
            </a:r>
          </a:p>
          <a:p>
            <a:pPr marL="1029368" indent="-514684" lvl="1">
              <a:lnSpc>
                <a:spcPts val="5292"/>
              </a:lnSpc>
              <a:buFont typeface="Arial"/>
              <a:buChar char="•"/>
            </a:pPr>
            <a:r>
              <a:rPr lang="en-US" sz="4767">
                <a:solidFill>
                  <a:srgbClr val="FFFFFF"/>
                </a:solidFill>
                <a:latin typeface="Saira Condensed Medium"/>
              </a:rPr>
              <a:t>The s</a:t>
            </a:r>
            <a:r>
              <a:rPr lang="en-US" sz="4767">
                <a:solidFill>
                  <a:srgbClr val="FFFFFF"/>
                </a:solidFill>
                <a:latin typeface="Saira Condensed Medium"/>
              </a:rPr>
              <a:t>ystem might struggle to process information quickly enough for timely responses in certain environments.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623837" y="3401781"/>
            <a:ext cx="2181014" cy="2181014"/>
          </a:xfrm>
          <a:custGeom>
            <a:avLst/>
            <a:gdLst/>
            <a:ahLst/>
            <a:cxnLst/>
            <a:rect r="r" b="b" t="t" l="l"/>
            <a:pathLst>
              <a:path h="2181014" w="2181014">
                <a:moveTo>
                  <a:pt x="0" y="0"/>
                </a:moveTo>
                <a:lnTo>
                  <a:pt x="2181014" y="0"/>
                </a:lnTo>
                <a:lnTo>
                  <a:pt x="2181014" y="2181013"/>
                </a:lnTo>
                <a:lnTo>
                  <a:pt x="0" y="21810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653943" y="6538362"/>
            <a:ext cx="2057400" cy="2057400"/>
          </a:xfrm>
          <a:custGeom>
            <a:avLst/>
            <a:gdLst/>
            <a:ahLst/>
            <a:cxnLst/>
            <a:rect r="r" b="b" t="t" l="l"/>
            <a:pathLst>
              <a:path h="2057400" w="2057400">
                <a:moveTo>
                  <a:pt x="0" y="0"/>
                </a:moveTo>
                <a:lnTo>
                  <a:pt x="2057400" y="0"/>
                </a:lnTo>
                <a:lnTo>
                  <a:pt x="2057400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05357" y="703672"/>
            <a:ext cx="13077285" cy="1023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68"/>
              </a:lnSpc>
            </a:pPr>
            <a:r>
              <a:rPr lang="en-US" sz="7179">
                <a:solidFill>
                  <a:srgbClr val="FFFFFF"/>
                </a:solidFill>
                <a:latin typeface="Saira Condensed Medium"/>
              </a:rPr>
              <a:t>2.Limitations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9053" y="2222769"/>
            <a:ext cx="6196756" cy="900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7"/>
              </a:lnSpc>
            </a:pPr>
            <a:r>
              <a:rPr lang="en-US" sz="6304">
                <a:solidFill>
                  <a:srgbClr val="FFFFFF"/>
                </a:solidFill>
                <a:latin typeface="Saira Condensed Medium"/>
              </a:rPr>
              <a:t>2.2 Second Limitation</a:t>
            </a:r>
          </a:p>
        </p:txBody>
      </p:sp>
    </p:spTree>
  </p:cSld>
  <p:clrMapOvr>
    <a:masterClrMapping/>
  </p:clrMapOvr>
  <p:transition spd="fast">
    <p:wipe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57585" y="1104900"/>
            <a:ext cx="1457283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Bold"/>
              </a:rPr>
              <a:t>Synthesis</a:t>
            </a:r>
          </a:p>
        </p:txBody>
      </p:sp>
      <p:sp>
        <p:nvSpPr>
          <p:cNvPr name="AutoShape 4" id="4"/>
          <p:cNvSpPr/>
          <p:nvPr/>
        </p:nvSpPr>
        <p:spPr>
          <a:xfrm rot="7651">
            <a:off x="3794887" y="9198769"/>
            <a:ext cx="10698225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2221705" y="2655822"/>
            <a:ext cx="13844590" cy="5683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52618" indent="-526309" lvl="1">
              <a:lnSpc>
                <a:spcPts val="4972"/>
              </a:lnSpc>
              <a:buFont typeface="Arial"/>
              <a:buChar char="•"/>
            </a:pPr>
            <a:r>
              <a:rPr lang="en-US" sz="4875">
                <a:solidFill>
                  <a:srgbClr val="FFFFFF"/>
                </a:solidFill>
                <a:latin typeface="Saira Condensed"/>
              </a:rPr>
              <a:t>Foundational concepts for developing advanced ADAS systems.</a:t>
            </a:r>
          </a:p>
          <a:p>
            <a:pPr marL="1052618" indent="-526309" lvl="1">
              <a:lnSpc>
                <a:spcPts val="4972"/>
              </a:lnSpc>
              <a:buFont typeface="Arial"/>
              <a:buChar char="•"/>
            </a:pPr>
            <a:r>
              <a:rPr lang="en-US" sz="4875">
                <a:solidFill>
                  <a:srgbClr val="FFFFFF"/>
                </a:solidFill>
                <a:latin typeface="Saira Condensed"/>
              </a:rPr>
              <a:t>Integration of driver and road situation monitoring is crucial for enhancing road safety.</a:t>
            </a:r>
          </a:p>
          <a:p>
            <a:pPr marL="1052618" indent="-526309" lvl="1">
              <a:lnSpc>
                <a:spcPts val="4972"/>
              </a:lnSpc>
              <a:buFont typeface="Arial"/>
              <a:buChar char="•"/>
            </a:pPr>
            <a:r>
              <a:rPr lang="en-US" sz="4875">
                <a:solidFill>
                  <a:srgbClr val="FFFFFF"/>
                </a:solidFill>
                <a:latin typeface="Saira Condensed"/>
              </a:rPr>
              <a:t>Real-time implementation significantly improves road safety measures.</a:t>
            </a:r>
          </a:p>
          <a:p>
            <a:pPr marL="1052618" indent="-526309" lvl="1">
              <a:lnSpc>
                <a:spcPts val="4972"/>
              </a:lnSpc>
              <a:buFont typeface="Arial"/>
              <a:buChar char="•"/>
            </a:pPr>
            <a:r>
              <a:rPr lang="en-US" sz="4875">
                <a:solidFill>
                  <a:srgbClr val="FFFFFF"/>
                </a:solidFill>
                <a:latin typeface="Saira Condensed"/>
              </a:rPr>
              <a:t>Advanced techniques aim to reduce accidents on the road.</a:t>
            </a:r>
          </a:p>
          <a:p>
            <a:pPr marL="1052618" indent="-526309" lvl="1">
              <a:lnSpc>
                <a:spcPts val="4972"/>
              </a:lnSpc>
              <a:buFont typeface="Arial"/>
              <a:buChar char="•"/>
            </a:pPr>
            <a:r>
              <a:rPr lang="en-US" sz="4875">
                <a:solidFill>
                  <a:srgbClr val="FFFFFF"/>
                </a:solidFill>
                <a:latin typeface="Saira Condensed"/>
              </a:rPr>
              <a:t>Serves as groundwork for the future development of autonomous driving systems.</a:t>
            </a:r>
          </a:p>
        </p:txBody>
      </p:sp>
    </p:spTree>
  </p:cSld>
  <p:clrMapOvr>
    <a:masterClrMapping/>
  </p:clrMapOvr>
  <p:transition spd="fast">
    <p:wipe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9640" y="3714750"/>
            <a:ext cx="11208721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99"/>
              </a:lnSpc>
            </a:pPr>
            <a:r>
              <a:rPr lang="en-US" sz="9999">
                <a:solidFill>
                  <a:srgbClr val="FFFFFF"/>
                </a:solidFill>
                <a:latin typeface="Saira Condensed Medium"/>
              </a:rPr>
              <a:t>Thank You For Watching!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130797" y="7626382"/>
            <a:ext cx="10058108" cy="803149"/>
            <a:chOff x="0" y="0"/>
            <a:chExt cx="3669225" cy="2929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69225" cy="292991"/>
            </a:xfrm>
            <a:custGeom>
              <a:avLst/>
              <a:gdLst/>
              <a:ahLst/>
              <a:cxnLst/>
              <a:rect r="r" b="b" t="t" l="l"/>
              <a:pathLst>
                <a:path h="292991" w="3669225">
                  <a:moveTo>
                    <a:pt x="0" y="0"/>
                  </a:moveTo>
                  <a:lnTo>
                    <a:pt x="3669225" y="0"/>
                  </a:lnTo>
                  <a:lnTo>
                    <a:pt x="3669225" y="292991"/>
                  </a:lnTo>
                  <a:lnTo>
                    <a:pt x="0" y="29299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4249677" y="7830789"/>
            <a:ext cx="9820347" cy="461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0"/>
              </a:lnSpc>
            </a:pPr>
            <a:r>
              <a:rPr lang="en-US" sz="3500">
                <a:solidFill>
                  <a:srgbClr val="0B1B27"/>
                </a:solidFill>
                <a:latin typeface="TT Commons Pro Expanded Bold"/>
              </a:rPr>
              <a:t>Special Thanks to Annajiat Alim Rasel Sir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584880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442981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21818" y="1122230"/>
            <a:ext cx="9644365" cy="1025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9"/>
              </a:lnSpc>
            </a:pPr>
            <a:r>
              <a:rPr lang="en-US" sz="7125">
                <a:solidFill>
                  <a:srgbClr val="FFFFFF"/>
                </a:solidFill>
                <a:latin typeface="Saira Condensed Medium"/>
              </a:rPr>
              <a:t>Table Of Contents</a:t>
            </a:r>
          </a:p>
        </p:txBody>
      </p:sp>
      <p:sp>
        <p:nvSpPr>
          <p:cNvPr name="AutoShape 4" id="4"/>
          <p:cNvSpPr/>
          <p:nvPr/>
        </p:nvSpPr>
        <p:spPr>
          <a:xfrm>
            <a:off x="5684734" y="2202726"/>
            <a:ext cx="6918531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3673689" y="3085942"/>
            <a:ext cx="3150390" cy="95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39"/>
              </a:lnSpc>
            </a:pPr>
            <a:r>
              <a:rPr lang="en-US" sz="6999">
                <a:solidFill>
                  <a:srgbClr val="FFFFFF"/>
                </a:solidFill>
                <a:latin typeface="Saira Condensed Medium"/>
              </a:rPr>
              <a:t>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91388" y="3085942"/>
            <a:ext cx="880429" cy="950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7000">
                <a:solidFill>
                  <a:srgbClr val="FFFFFF"/>
                </a:solidFill>
                <a:latin typeface="Saira Condensed Medium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13131" y="7093264"/>
            <a:ext cx="896280" cy="9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48"/>
              </a:lnSpc>
            </a:pPr>
            <a:r>
              <a:rPr lang="en-US" sz="7400">
                <a:solidFill>
                  <a:srgbClr val="FFFFFF"/>
                </a:solidFill>
                <a:latin typeface="Saira Condensed Medium"/>
              </a:rPr>
              <a:t>02</a:t>
            </a:r>
          </a:p>
        </p:txBody>
      </p:sp>
      <p:sp>
        <p:nvSpPr>
          <p:cNvPr name="Freeform 8" id="8"/>
          <p:cNvSpPr/>
          <p:nvPr/>
        </p:nvSpPr>
        <p:spPr>
          <a:xfrm flipH="false" flipV="true" rot="0">
            <a:off x="14633625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104173" y="40767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2625675" y="3282095"/>
                </a:moveTo>
                <a:lnTo>
                  <a:pt x="0" y="3282095"/>
                </a:lnTo>
                <a:lnTo>
                  <a:pt x="0" y="0"/>
                </a:lnTo>
                <a:lnTo>
                  <a:pt x="2625675" y="0"/>
                </a:lnTo>
                <a:lnTo>
                  <a:pt x="2625675" y="32820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93263" y="4018462"/>
            <a:ext cx="527047" cy="71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34"/>
              </a:lnSpc>
            </a:pPr>
            <a:r>
              <a:rPr lang="en-US" sz="5327">
                <a:solidFill>
                  <a:srgbClr val="FFFFFF"/>
                </a:solidFill>
                <a:latin typeface="Saira Condensed Medium"/>
              </a:rPr>
              <a:t>1.1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49079" y="4008937"/>
            <a:ext cx="2602917" cy="73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76"/>
              </a:lnSpc>
            </a:pPr>
            <a:r>
              <a:rPr lang="en-US" sz="5369">
                <a:solidFill>
                  <a:srgbClr val="FFFFFF"/>
                </a:solidFill>
                <a:latin typeface="Saira Condensed Medium"/>
              </a:rPr>
              <a:t>Motivation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93263" y="4734939"/>
            <a:ext cx="638002" cy="71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34"/>
              </a:lnSpc>
            </a:pPr>
            <a:r>
              <a:rPr lang="en-US" sz="5327">
                <a:solidFill>
                  <a:srgbClr val="FFFFFF"/>
                </a:solidFill>
                <a:latin typeface="Saira Condensed Medium"/>
              </a:rPr>
              <a:t>1.2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449079" y="4725414"/>
            <a:ext cx="2989366" cy="73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76"/>
              </a:lnSpc>
            </a:pPr>
            <a:r>
              <a:rPr lang="en-US" sz="5369">
                <a:solidFill>
                  <a:srgbClr val="FFFFFF"/>
                </a:solidFill>
                <a:latin typeface="Saira Condensed Medium"/>
              </a:rPr>
              <a:t>Contribution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93263" y="5496939"/>
            <a:ext cx="638002" cy="71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34"/>
              </a:lnSpc>
            </a:pPr>
            <a:r>
              <a:rPr lang="en-US" sz="5327">
                <a:solidFill>
                  <a:srgbClr val="FFFFFF"/>
                </a:solidFill>
                <a:latin typeface="Saira Condensed Medium"/>
              </a:rPr>
              <a:t>1.3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449079" y="5487414"/>
            <a:ext cx="3227127" cy="73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76"/>
              </a:lnSpc>
            </a:pPr>
            <a:r>
              <a:rPr lang="en-US" sz="5369">
                <a:solidFill>
                  <a:srgbClr val="FFFFFF"/>
                </a:solidFill>
                <a:latin typeface="Saira Condensed Medium"/>
              </a:rPr>
              <a:t>Methodology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740529" y="6285485"/>
            <a:ext cx="708550" cy="712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34"/>
              </a:lnSpc>
            </a:pPr>
            <a:r>
              <a:rPr lang="en-US" sz="5327">
                <a:solidFill>
                  <a:srgbClr val="FFFFFF"/>
                </a:solidFill>
                <a:latin typeface="Saira Condensed Medium"/>
              </a:rPr>
              <a:t>1.4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509086" y="6254245"/>
            <a:ext cx="2602917" cy="73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76"/>
              </a:lnSpc>
            </a:pPr>
            <a:r>
              <a:rPr lang="en-US" sz="5369">
                <a:solidFill>
                  <a:srgbClr val="FFFFFF"/>
                </a:solidFill>
                <a:latin typeface="Saira Condensed Medium"/>
              </a:rPr>
              <a:t>Conclusion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909411" y="7112131"/>
            <a:ext cx="3641762" cy="95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39"/>
              </a:lnSpc>
            </a:pPr>
            <a:r>
              <a:rPr lang="en-US" sz="6999">
                <a:solidFill>
                  <a:srgbClr val="FFFFFF"/>
                </a:solidFill>
                <a:latin typeface="Saira Condensed Medium"/>
              </a:rPr>
              <a:t>Limitations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013131" y="8129980"/>
            <a:ext cx="896280" cy="9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48"/>
              </a:lnSpc>
            </a:pPr>
            <a:r>
              <a:rPr lang="en-US" sz="7400">
                <a:solidFill>
                  <a:srgbClr val="FFFFFF"/>
                </a:solidFill>
                <a:latin typeface="Saira Condensed Medium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09411" y="8148847"/>
            <a:ext cx="3641762" cy="95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39"/>
              </a:lnSpc>
            </a:pPr>
            <a:r>
              <a:rPr lang="en-US" sz="6999">
                <a:solidFill>
                  <a:srgbClr val="FFFFFF"/>
                </a:solidFill>
                <a:latin typeface="Saira Condensed Medium"/>
              </a:rPr>
              <a:t>Synthesis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387458" y="1963103"/>
            <a:ext cx="11905676" cy="4755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true" flipV="false" rot="0">
            <a:off x="13978796" y="7077972"/>
            <a:ext cx="2567222" cy="3209028"/>
          </a:xfrm>
          <a:custGeom>
            <a:avLst/>
            <a:gdLst/>
            <a:ahLst/>
            <a:cxnLst/>
            <a:rect r="r" b="b" t="t" l="l"/>
            <a:pathLst>
              <a:path h="3209028" w="2567222">
                <a:moveTo>
                  <a:pt x="2567222" y="0"/>
                </a:moveTo>
                <a:lnTo>
                  <a:pt x="0" y="0"/>
                </a:lnTo>
                <a:lnTo>
                  <a:pt x="0" y="3209028"/>
                </a:lnTo>
                <a:lnTo>
                  <a:pt x="2567222" y="3209028"/>
                </a:lnTo>
                <a:lnTo>
                  <a:pt x="256722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997732" y="3209043"/>
            <a:ext cx="3703286" cy="3383878"/>
          </a:xfrm>
          <a:custGeom>
            <a:avLst/>
            <a:gdLst/>
            <a:ahLst/>
            <a:cxnLst/>
            <a:rect r="r" b="b" t="t" l="l"/>
            <a:pathLst>
              <a:path h="3383878" w="3703286">
                <a:moveTo>
                  <a:pt x="0" y="0"/>
                </a:moveTo>
                <a:lnTo>
                  <a:pt x="3703287" y="0"/>
                </a:lnTo>
                <a:lnTo>
                  <a:pt x="3703287" y="3383877"/>
                </a:lnTo>
                <a:lnTo>
                  <a:pt x="0" y="3383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9136" y="800100"/>
            <a:ext cx="10788127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Medium"/>
              </a:rPr>
              <a:t>A Brief Summary of the Paper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3093" y="2932612"/>
            <a:ext cx="1295766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683">
                <a:solidFill>
                  <a:srgbClr val="FFFFFF"/>
                </a:solidFill>
                <a:latin typeface="TT Commons Pro Expanded Bold"/>
              </a:rPr>
              <a:t>TITLE: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3093" y="2262935"/>
            <a:ext cx="5678952" cy="54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1"/>
              </a:lnSpc>
            </a:pPr>
            <a:r>
              <a:rPr lang="en-US" sz="3811">
                <a:solidFill>
                  <a:srgbClr val="FFFFFF"/>
                </a:solidFill>
                <a:latin typeface="Saira Condensed Medium"/>
              </a:rPr>
              <a:t>Research Paper Information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5344" y="3371575"/>
            <a:ext cx="8643437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683">
                <a:solidFill>
                  <a:srgbClr val="FFFFFF"/>
                </a:solidFill>
                <a:latin typeface="TT Commons Pro Expanded Bold"/>
              </a:rPr>
              <a:t>Look at the Driver, Look at the Road: No Distraction! No Accident!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4328" y="4322855"/>
            <a:ext cx="1355054" cy="273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53"/>
              </a:lnSpc>
            </a:pPr>
            <a:r>
              <a:rPr lang="en-US" sz="1794">
                <a:solidFill>
                  <a:srgbClr val="FFFFFF"/>
                </a:solidFill>
                <a:latin typeface="TT Commons Pro Expanded Bold"/>
              </a:rPr>
              <a:t>AUTHORS: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4328" y="4596403"/>
            <a:ext cx="4551052" cy="547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53"/>
              </a:lnSpc>
            </a:pPr>
            <a:r>
              <a:rPr lang="en-US" sz="1794">
                <a:solidFill>
                  <a:srgbClr val="FFFFFF"/>
                </a:solidFill>
                <a:latin typeface="TT Commons Pro Expanded Bold"/>
              </a:rPr>
              <a:t>Mahdi Rezaei and Reinhard Klette</a:t>
            </a:r>
          </a:p>
          <a:p>
            <a:pPr>
              <a:lnSpc>
                <a:spcPts val="2153"/>
              </a:lnSpc>
            </a:pPr>
            <a:r>
              <a:rPr lang="en-US" sz="1794">
                <a:solidFill>
                  <a:srgbClr val="FFFFFF"/>
                </a:solidFill>
                <a:latin typeface="TT Commons Pro Expanded Bold"/>
              </a:rPr>
              <a:t>The University of Auckland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4645" y="5314950"/>
            <a:ext cx="2435843" cy="779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7"/>
              </a:lnSpc>
            </a:pPr>
            <a:r>
              <a:rPr lang="en-US" sz="5412">
                <a:solidFill>
                  <a:srgbClr val="FFFFFF"/>
                </a:solidFill>
                <a:latin typeface="Saira Condensed Medium"/>
              </a:rPr>
              <a:t>Summary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6073" y="6182758"/>
            <a:ext cx="10084854" cy="3075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89270" indent="-244635" lvl="1">
              <a:lnSpc>
                <a:spcPts val="2719"/>
              </a:lnSpc>
              <a:buFont typeface="Arial"/>
              <a:buChar char="•"/>
            </a:pPr>
            <a:r>
              <a:rPr lang="en-US" sz="2266">
                <a:solidFill>
                  <a:srgbClr val="FFFFFF"/>
                </a:solidFill>
                <a:latin typeface="TT Commons Pro Expanded Bold"/>
              </a:rPr>
              <a:t>AI prevents rear-end crashes in real-time by monitoring drivers and road conditions.</a:t>
            </a:r>
          </a:p>
          <a:p>
            <a:pPr marL="489270" indent="-244635" lvl="1">
              <a:lnSpc>
                <a:spcPts val="2719"/>
              </a:lnSpc>
              <a:buFont typeface="Arial"/>
              <a:buChar char="•"/>
            </a:pPr>
            <a:r>
              <a:rPr lang="en-US" sz="2266">
                <a:solidFill>
                  <a:srgbClr val="FFFFFF"/>
                </a:solidFill>
                <a:latin typeface="TT Commons Pro Expanded Bold"/>
              </a:rPr>
              <a:t>Uses computer vision to track behavior and identify potential hazards.</a:t>
            </a:r>
          </a:p>
          <a:p>
            <a:pPr marL="489270" indent="-244635" lvl="1">
              <a:lnSpc>
                <a:spcPts val="2719"/>
              </a:lnSpc>
              <a:buFont typeface="Arial"/>
              <a:buChar char="•"/>
            </a:pPr>
            <a:r>
              <a:rPr lang="en-US" sz="2266">
                <a:solidFill>
                  <a:srgbClr val="FFFFFF"/>
                </a:solidFill>
                <a:latin typeface="TT Commons Pro Expanded Bold"/>
              </a:rPr>
              <a:t>Overcomes challenges like variable lighting for reliable detection.</a:t>
            </a:r>
          </a:p>
          <a:p>
            <a:pPr marL="489270" indent="-244635" lvl="1">
              <a:lnSpc>
                <a:spcPts val="2719"/>
              </a:lnSpc>
              <a:buFont typeface="Arial"/>
              <a:buChar char="•"/>
            </a:pPr>
            <a:r>
              <a:rPr lang="en-US" sz="2266">
                <a:solidFill>
                  <a:srgbClr val="FFFFFF"/>
                </a:solidFill>
                <a:latin typeface="TT Commons Pro Expanded Bold"/>
              </a:rPr>
              <a:t>Processes data at 21 frames per second for efficient analysis.</a:t>
            </a:r>
          </a:p>
          <a:p>
            <a:pPr marL="489270" indent="-244635" lvl="1">
              <a:lnSpc>
                <a:spcPts val="2719"/>
              </a:lnSpc>
              <a:buFont typeface="Arial"/>
              <a:buChar char="•"/>
            </a:pPr>
            <a:r>
              <a:rPr lang="en-US" sz="2266">
                <a:solidFill>
                  <a:srgbClr val="FFFFFF"/>
                </a:solidFill>
                <a:latin typeface="TT Commons Pro Expanded Bold"/>
              </a:rPr>
              <a:t>Reduces accidents caused by driver distraction or fatigue.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9144000" y="2434590"/>
            <a:ext cx="9336213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true" flipV="false" rot="0">
            <a:off x="1753966" y="8107078"/>
            <a:ext cx="1841956" cy="2302445"/>
          </a:xfrm>
          <a:custGeom>
            <a:avLst/>
            <a:gdLst/>
            <a:ahLst/>
            <a:cxnLst/>
            <a:rect r="r" b="b" t="t" l="l"/>
            <a:pathLst>
              <a:path h="2302445" w="1841956">
                <a:moveTo>
                  <a:pt x="1841956" y="0"/>
                </a:moveTo>
                <a:lnTo>
                  <a:pt x="0" y="0"/>
                </a:lnTo>
                <a:lnTo>
                  <a:pt x="0" y="2302444"/>
                </a:lnTo>
                <a:lnTo>
                  <a:pt x="1841956" y="2302444"/>
                </a:lnTo>
                <a:lnTo>
                  <a:pt x="184195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57926" y="2749812"/>
            <a:ext cx="7552343" cy="5031749"/>
          </a:xfrm>
          <a:custGeom>
            <a:avLst/>
            <a:gdLst/>
            <a:ahLst/>
            <a:cxnLst/>
            <a:rect r="r" b="b" t="t" l="l"/>
            <a:pathLst>
              <a:path h="5031749" w="7552343">
                <a:moveTo>
                  <a:pt x="0" y="0"/>
                </a:moveTo>
                <a:lnTo>
                  <a:pt x="7552343" y="0"/>
                </a:lnTo>
                <a:lnTo>
                  <a:pt x="7552343" y="5031749"/>
                </a:lnTo>
                <a:lnTo>
                  <a:pt x="0" y="50317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269157" y="1104900"/>
            <a:ext cx="487581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Medium"/>
              </a:rPr>
              <a:t>1.1 Motivation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92716" y="2787912"/>
            <a:ext cx="7986938" cy="5322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Rising Concerns in Road Safety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Behavioral Causes of Accidents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Existing Safety Systems and Their Limitations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Public Awareness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-10800000">
            <a:off x="3595922" y="0"/>
            <a:ext cx="1841956" cy="2302445"/>
          </a:xfrm>
          <a:custGeom>
            <a:avLst/>
            <a:gdLst/>
            <a:ahLst/>
            <a:cxnLst/>
            <a:rect r="r" b="b" t="t" l="l"/>
            <a:pathLst>
              <a:path h="2302445" w="1841956">
                <a:moveTo>
                  <a:pt x="1841956" y="0"/>
                </a:moveTo>
                <a:lnTo>
                  <a:pt x="0" y="0"/>
                </a:lnTo>
                <a:lnTo>
                  <a:pt x="0" y="2302445"/>
                </a:lnTo>
                <a:lnTo>
                  <a:pt x="1841956" y="2302445"/>
                </a:lnTo>
                <a:lnTo>
                  <a:pt x="184195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4633625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25779" y="4853210"/>
            <a:ext cx="2768954" cy="2768954"/>
          </a:xfrm>
          <a:custGeom>
            <a:avLst/>
            <a:gdLst/>
            <a:ahLst/>
            <a:cxnLst/>
            <a:rect r="r" b="b" t="t" l="l"/>
            <a:pathLst>
              <a:path h="2768954" w="2768954">
                <a:moveTo>
                  <a:pt x="0" y="0"/>
                </a:moveTo>
                <a:lnTo>
                  <a:pt x="2768955" y="0"/>
                </a:lnTo>
                <a:lnTo>
                  <a:pt x="2768955" y="2768954"/>
                </a:lnTo>
                <a:lnTo>
                  <a:pt x="0" y="27689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675473" y="2465435"/>
            <a:ext cx="3272705" cy="3272705"/>
          </a:xfrm>
          <a:custGeom>
            <a:avLst/>
            <a:gdLst/>
            <a:ahLst/>
            <a:cxnLst/>
            <a:rect r="r" b="b" t="t" l="l"/>
            <a:pathLst>
              <a:path h="3272705" w="3272705">
                <a:moveTo>
                  <a:pt x="0" y="0"/>
                </a:moveTo>
                <a:lnTo>
                  <a:pt x="3272705" y="0"/>
                </a:lnTo>
                <a:lnTo>
                  <a:pt x="3272705" y="3272706"/>
                </a:lnTo>
                <a:lnTo>
                  <a:pt x="0" y="32727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40305"/>
            <a:ext cx="1082830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Medium"/>
              </a:rPr>
              <a:t>1.2 Contributions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2079" y="2503535"/>
            <a:ext cx="9873172" cy="6836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Innovative Techniques: Asymmetric Appearance Modeling (ASAM)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Advanced Driver Assistance Systems (ADAS) Integration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Fuzzy Fusion System for Risk Assessment.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Accurate Distance Estimation via Fermat-point Transform.</a:t>
            </a:r>
          </a:p>
          <a:p>
            <a:pPr marL="1170862" indent="-585431" lvl="1">
              <a:lnSpc>
                <a:spcPts val="6019"/>
              </a:lnSpc>
              <a:buFont typeface="Arial"/>
              <a:buChar char="•"/>
            </a:pPr>
            <a:r>
              <a:rPr lang="en-US" sz="5423">
                <a:solidFill>
                  <a:srgbClr val="FFFFFF"/>
                </a:solidFill>
                <a:latin typeface="Saira Condensed Medium"/>
              </a:rPr>
              <a:t>Proactive Driver Assistance</a:t>
            </a:r>
          </a:p>
        </p:txBody>
      </p:sp>
    </p:spTree>
  </p:cSld>
  <p:clrMapOvr>
    <a:masterClrMapping/>
  </p:clrMapOvr>
  <p:transition spd="fast">
    <p:wipe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330892" y="1264149"/>
            <a:ext cx="5101396" cy="3016760"/>
          </a:xfrm>
          <a:custGeom>
            <a:avLst/>
            <a:gdLst/>
            <a:ahLst/>
            <a:cxnLst/>
            <a:rect r="r" b="b" t="t" l="l"/>
            <a:pathLst>
              <a:path h="3016760" w="5101396">
                <a:moveTo>
                  <a:pt x="0" y="0"/>
                </a:moveTo>
                <a:lnTo>
                  <a:pt x="5101396" y="0"/>
                </a:lnTo>
                <a:lnTo>
                  <a:pt x="5101396" y="3016760"/>
                </a:lnTo>
                <a:lnTo>
                  <a:pt x="0" y="30167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70414"/>
            <a:ext cx="1082830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Medium"/>
              </a:rPr>
              <a:t>1.3 Methodology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5289" y="3113237"/>
            <a:ext cx="10394622" cy="2344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1839" indent="-305920" lvl="1">
              <a:lnSpc>
                <a:spcPts val="3117"/>
              </a:lnSpc>
              <a:buFont typeface="Arial"/>
              <a:buChar char="•"/>
            </a:pPr>
            <a:r>
              <a:rPr lang="en-US" sz="2833">
                <a:solidFill>
                  <a:srgbClr val="FFFFFF"/>
                </a:solidFill>
                <a:latin typeface="TT Commons Pro Expanded"/>
              </a:rPr>
              <a:t>ASAAM combines face shape and texture via PCA.</a:t>
            </a:r>
          </a:p>
          <a:p>
            <a:pPr marL="611839" indent="-305920" lvl="1">
              <a:lnSpc>
                <a:spcPts val="3117"/>
              </a:lnSpc>
              <a:buFont typeface="Arial"/>
              <a:buChar char="•"/>
            </a:pPr>
            <a:r>
              <a:rPr lang="en-US" sz="2833">
                <a:solidFill>
                  <a:srgbClr val="FFFFFF"/>
                </a:solidFill>
                <a:latin typeface="TT Commons Pro Expanded"/>
              </a:rPr>
              <a:t>Mitigates errors due to lighting variations.</a:t>
            </a:r>
          </a:p>
          <a:p>
            <a:pPr marL="611839" indent="-305920" lvl="1">
              <a:lnSpc>
                <a:spcPts val="3117"/>
              </a:lnSpc>
              <a:buFont typeface="Arial"/>
              <a:buChar char="•"/>
            </a:pPr>
            <a:r>
              <a:rPr lang="en-US" sz="2833">
                <a:solidFill>
                  <a:srgbClr val="FFFFFF"/>
                </a:solidFill>
                <a:latin typeface="TT Commons Pro Expanded"/>
              </a:rPr>
              <a:t>Global Haar classifier ensures rapid model adaptation.</a:t>
            </a:r>
          </a:p>
          <a:p>
            <a:pPr marL="611839" indent="-305920" lvl="1">
              <a:lnSpc>
                <a:spcPts val="3117"/>
              </a:lnSpc>
              <a:buFont typeface="Arial"/>
              <a:buChar char="•"/>
            </a:pPr>
            <a:r>
              <a:rPr lang="en-US" sz="2833">
                <a:solidFill>
                  <a:srgbClr val="FFFFFF"/>
                </a:solidFill>
                <a:latin typeface="TT Commons Pro Expanded"/>
              </a:rPr>
              <a:t>Rapidly refines models, especially in asymmetric contexts.</a:t>
            </a:r>
          </a:p>
          <a:p>
            <a:pPr marL="611839" indent="-305920" lvl="1">
              <a:lnSpc>
                <a:spcPts val="3117"/>
              </a:lnSpc>
              <a:buFont typeface="Arial"/>
              <a:buChar char="•"/>
            </a:pPr>
            <a:r>
              <a:rPr lang="en-US" sz="2833">
                <a:solidFill>
                  <a:srgbClr val="FFFFFF"/>
                </a:solidFill>
                <a:latin typeface="TT Commons Pro Expanded"/>
              </a:rPr>
              <a:t>Aids precise head pose estimation and gaze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8025" y="2342952"/>
            <a:ext cx="10427398" cy="63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94"/>
              </a:lnSpc>
            </a:pPr>
            <a:r>
              <a:rPr lang="en-US" sz="4499">
                <a:solidFill>
                  <a:srgbClr val="FFFFFF"/>
                </a:solidFill>
                <a:latin typeface="Saira Condensed Medium"/>
              </a:rPr>
              <a:t>Asymmetric Appearance Modelling (ASAAM)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330892" y="4797416"/>
            <a:ext cx="5101396" cy="2072082"/>
          </a:xfrm>
          <a:custGeom>
            <a:avLst/>
            <a:gdLst/>
            <a:ahLst/>
            <a:cxnLst/>
            <a:rect r="r" b="b" t="t" l="l"/>
            <a:pathLst>
              <a:path h="2072082" w="5101396">
                <a:moveTo>
                  <a:pt x="0" y="0"/>
                </a:moveTo>
                <a:lnTo>
                  <a:pt x="5101396" y="0"/>
                </a:lnTo>
                <a:lnTo>
                  <a:pt x="5101396" y="2072082"/>
                </a:lnTo>
                <a:lnTo>
                  <a:pt x="0" y="20720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62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526942" y="6955223"/>
            <a:ext cx="4709296" cy="463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3"/>
              </a:lnSpc>
              <a:spcBef>
                <a:spcPct val="0"/>
              </a:spcBef>
            </a:pPr>
            <a:r>
              <a:rPr lang="en-US" sz="1721">
                <a:solidFill>
                  <a:srgbClr val="FFFFFF"/>
                </a:solidFill>
                <a:latin typeface="TT Commons Pro Expanded"/>
              </a:rPr>
              <a:t>ASAAM method leading to a proper model matching both halves of the 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8025" y="5634210"/>
            <a:ext cx="4884576" cy="63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94"/>
              </a:lnSpc>
            </a:pPr>
            <a:r>
              <a:rPr lang="en-US" sz="4499">
                <a:solidFill>
                  <a:srgbClr val="FFFFFF"/>
                </a:solidFill>
                <a:latin typeface="Saira Condensed Medium"/>
              </a:rPr>
              <a:t>Fermat-point Transform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310790" y="7476130"/>
            <a:ext cx="5121498" cy="2054554"/>
          </a:xfrm>
          <a:custGeom>
            <a:avLst/>
            <a:gdLst/>
            <a:ahLst/>
            <a:cxnLst/>
            <a:rect r="r" b="b" t="t" l="l"/>
            <a:pathLst>
              <a:path h="2054554" w="5121498">
                <a:moveTo>
                  <a:pt x="0" y="0"/>
                </a:moveTo>
                <a:lnTo>
                  <a:pt x="5121498" y="0"/>
                </a:lnTo>
                <a:lnTo>
                  <a:pt x="5121498" y="2054554"/>
                </a:lnTo>
                <a:lnTo>
                  <a:pt x="0" y="20545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733182" y="9616409"/>
            <a:ext cx="4296817" cy="231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1"/>
              </a:lnSpc>
              <a:spcBef>
                <a:spcPct val="0"/>
              </a:spcBef>
            </a:pPr>
            <a:r>
              <a:rPr lang="en-US" sz="1719">
                <a:solidFill>
                  <a:srgbClr val="FFFFFF"/>
                </a:solidFill>
                <a:latin typeface="TT Commons Pro Expanded"/>
              </a:rPr>
              <a:t>Face Registration by Fermat-transform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5289" y="6406761"/>
            <a:ext cx="9993399" cy="3123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Pose estimation calculates face orientation.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Statistical insights guide initial pose approximations.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EPnP algorithm refines point errors for accurate pose.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Point alignment optimizes facial point matching.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Uniform Fermat-transform ensures consistent model-face match.</a:t>
            </a:r>
          </a:p>
        </p:txBody>
      </p:sp>
    </p:spTree>
  </p:cSld>
  <p:clrMapOvr>
    <a:masterClrMapping/>
  </p:clrMapOvr>
  <p:transition spd="fast">
    <p:wipe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70414"/>
            <a:ext cx="1082830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 Medium"/>
              </a:rPr>
              <a:t>1.3 Methodology (Continued)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5289" y="3008372"/>
            <a:ext cx="10740133" cy="2538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8660" indent="-284330" lvl="1">
              <a:lnSpc>
                <a:spcPts val="2897"/>
              </a:lnSpc>
              <a:buFont typeface="Arial"/>
              <a:buChar char="•"/>
            </a:pPr>
            <a:r>
              <a:rPr lang="en-US" sz="2633">
                <a:solidFill>
                  <a:srgbClr val="FFFFFF"/>
                </a:solidFill>
                <a:latin typeface="TT Commons Pro Expanded"/>
              </a:rPr>
              <a:t>Vehicle detection in dynamic road environments.</a:t>
            </a:r>
          </a:p>
          <a:p>
            <a:pPr marL="568660" indent="-284330" lvl="1">
              <a:lnSpc>
                <a:spcPts val="2897"/>
              </a:lnSpc>
              <a:buFont typeface="Arial"/>
              <a:buChar char="•"/>
            </a:pPr>
            <a:r>
              <a:rPr lang="en-US" sz="2633">
                <a:solidFill>
                  <a:srgbClr val="FFFFFF"/>
                </a:solidFill>
                <a:latin typeface="TT Commons Pro Expanded"/>
              </a:rPr>
              <a:t>GHaar model enhances vehicle classification.</a:t>
            </a:r>
          </a:p>
          <a:p>
            <a:pPr marL="568660" indent="-284330" lvl="1">
              <a:lnSpc>
                <a:spcPts val="2897"/>
              </a:lnSpc>
              <a:buFont typeface="Arial"/>
              <a:buChar char="•"/>
            </a:pPr>
            <a:r>
              <a:rPr lang="en-US" sz="2633">
                <a:solidFill>
                  <a:srgbClr val="FFFFFF"/>
                </a:solidFill>
                <a:latin typeface="TT Commons Pro Expanded"/>
              </a:rPr>
              <a:t>Employs global Haar-like features for classification.</a:t>
            </a:r>
          </a:p>
          <a:p>
            <a:pPr marL="568660" indent="-284330" lvl="1">
              <a:lnSpc>
                <a:spcPts val="2897"/>
              </a:lnSpc>
              <a:buFont typeface="Arial"/>
              <a:buChar char="•"/>
            </a:pPr>
            <a:r>
              <a:rPr lang="en-US" sz="2633">
                <a:solidFill>
                  <a:srgbClr val="FFFFFF"/>
                </a:solidFill>
                <a:latin typeface="TT Commons Pro Expanded"/>
              </a:rPr>
              <a:t>Utilizes inverse-perspective mapping for vehicle distance estimation.</a:t>
            </a:r>
          </a:p>
          <a:p>
            <a:pPr marL="568660" indent="-284330" lvl="1">
              <a:lnSpc>
                <a:spcPts val="2897"/>
              </a:lnSpc>
              <a:buFont typeface="Arial"/>
              <a:buChar char="•"/>
            </a:pPr>
            <a:r>
              <a:rPr lang="en-US" sz="2633">
                <a:solidFill>
                  <a:srgbClr val="FFFFFF"/>
                </a:solidFill>
                <a:latin typeface="TT Commons Pro Expanded"/>
              </a:rPr>
              <a:t>Global Haar integrated with local features for improved performance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8025" y="2342952"/>
            <a:ext cx="10427398" cy="63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94"/>
              </a:lnSpc>
            </a:pPr>
            <a:r>
              <a:rPr lang="en-US" sz="4499">
                <a:solidFill>
                  <a:srgbClr val="FFFFFF"/>
                </a:solidFill>
                <a:latin typeface="Saira Condensed Medium"/>
              </a:rPr>
              <a:t>GHaar Classifiers for Vehicle Detection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8025" y="5634210"/>
            <a:ext cx="8546089" cy="63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94"/>
              </a:lnSpc>
            </a:pPr>
            <a:r>
              <a:rPr lang="en-US" sz="4499">
                <a:solidFill>
                  <a:srgbClr val="FFFFFF"/>
                </a:solidFill>
                <a:latin typeface="Saira Condensed Medium"/>
              </a:rPr>
              <a:t>Fuzzy Fusion System for Risk Assessment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5289" y="6406761"/>
            <a:ext cx="10262861" cy="351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Fuzzy Inference System (FIS) replicates human decision-making.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It integrates seven driver-road data inputs.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Based on linguistic expressions and if-then rules, it assesses risk.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The system utilizes fuzzy logic to interpret complex driving scenarios.</a:t>
            </a:r>
          </a:p>
          <a:p>
            <a:pPr marL="611488" indent="-305744" lvl="1">
              <a:lnSpc>
                <a:spcPts val="3115"/>
              </a:lnSpc>
              <a:buFont typeface="Arial"/>
              <a:buChar char="•"/>
            </a:pPr>
            <a:r>
              <a:rPr lang="en-US" sz="2832">
                <a:solidFill>
                  <a:srgbClr val="FFFFFF"/>
                </a:solidFill>
                <a:latin typeface="TT Commons Pro Expanded"/>
              </a:rPr>
              <a:t>As d</a:t>
            </a:r>
            <a:r>
              <a:rPr lang="en-US" sz="2832">
                <a:solidFill>
                  <a:srgbClr val="FFFFFF"/>
                </a:solidFill>
                <a:latin typeface="TT Commons Pro Expanded"/>
              </a:rPr>
              <a:t>epicted in the Figure, it employs a decision-level fusion structure.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817283" y="1932907"/>
            <a:ext cx="5285518" cy="3037379"/>
          </a:xfrm>
          <a:custGeom>
            <a:avLst/>
            <a:gdLst/>
            <a:ahLst/>
            <a:cxnLst/>
            <a:rect r="r" b="b" t="t" l="l"/>
            <a:pathLst>
              <a:path h="3037379" w="5285518">
                <a:moveTo>
                  <a:pt x="0" y="0"/>
                </a:moveTo>
                <a:lnTo>
                  <a:pt x="5285518" y="0"/>
                </a:lnTo>
                <a:lnTo>
                  <a:pt x="5285518" y="3037378"/>
                </a:lnTo>
                <a:lnTo>
                  <a:pt x="0" y="30373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817283" y="5087538"/>
            <a:ext cx="5285518" cy="459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7"/>
              </a:lnSpc>
              <a:spcBef>
                <a:spcPct val="0"/>
              </a:spcBef>
            </a:pPr>
            <a:r>
              <a:rPr lang="en-US" sz="1670">
                <a:solidFill>
                  <a:srgbClr val="FFFFFF"/>
                </a:solidFill>
                <a:latin typeface="TT Commons Pro Expanded"/>
              </a:rPr>
              <a:t>Comparison of standard Haar-like features and global Haar-features.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817283" y="5748510"/>
            <a:ext cx="5605296" cy="2964822"/>
          </a:xfrm>
          <a:custGeom>
            <a:avLst/>
            <a:gdLst/>
            <a:ahLst/>
            <a:cxnLst/>
            <a:rect r="r" b="b" t="t" l="l"/>
            <a:pathLst>
              <a:path h="2964822" w="5605296">
                <a:moveTo>
                  <a:pt x="0" y="0"/>
                </a:moveTo>
                <a:lnTo>
                  <a:pt x="5605296" y="0"/>
                </a:lnTo>
                <a:lnTo>
                  <a:pt x="5605296" y="2964822"/>
                </a:lnTo>
                <a:lnTo>
                  <a:pt x="0" y="29648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995322" y="8888269"/>
            <a:ext cx="5190289" cy="916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5"/>
              </a:lnSpc>
              <a:spcBef>
                <a:spcPct val="0"/>
              </a:spcBef>
            </a:pPr>
            <a:r>
              <a:rPr lang="en-US" sz="1668">
                <a:solidFill>
                  <a:srgbClr val="FFFFFF"/>
                </a:solidFill>
                <a:latin typeface="TT Commons Pro Expanded"/>
              </a:rPr>
              <a:t>Three sample fuzzy inputs (yaw, distance, and angle), 11 fuzzy membership functions, Mamdani rule-engine, and 4 risk levels as the output of the proposed FIS. </a:t>
            </a:r>
          </a:p>
        </p:txBody>
      </p:sp>
    </p:spTree>
  </p:cSld>
  <p:clrMapOvr>
    <a:masterClrMapping/>
  </p:clrMapOvr>
  <p:transition spd="fast">
    <p:wipe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5098551" y="1488368"/>
            <a:ext cx="8022853" cy="1785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669481" y="3993781"/>
            <a:ext cx="3154031" cy="3070221"/>
          </a:xfrm>
          <a:custGeom>
            <a:avLst/>
            <a:gdLst/>
            <a:ahLst/>
            <a:cxnLst/>
            <a:rect r="r" b="b" t="t" l="l"/>
            <a:pathLst>
              <a:path h="3070221" w="3154031">
                <a:moveTo>
                  <a:pt x="0" y="0"/>
                </a:moveTo>
                <a:lnTo>
                  <a:pt x="3154031" y="0"/>
                </a:lnTo>
                <a:lnTo>
                  <a:pt x="3154031" y="3070222"/>
                </a:lnTo>
                <a:lnTo>
                  <a:pt x="0" y="30702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046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645708" y="615016"/>
            <a:ext cx="10928539" cy="8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5999">
                <a:solidFill>
                  <a:srgbClr val="FFFFFF"/>
                </a:solidFill>
                <a:latin typeface="Saira Condensed Medium"/>
              </a:rPr>
              <a:t>Experimental Results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17341" y="7221558"/>
            <a:ext cx="3058313" cy="41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TT Commons Pro Expanded"/>
              </a:rPr>
              <a:t> Projection of a 3D face model M into the image plane C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114118" y="1910820"/>
            <a:ext cx="3652781" cy="1465360"/>
          </a:xfrm>
          <a:custGeom>
            <a:avLst/>
            <a:gdLst/>
            <a:ahLst/>
            <a:cxnLst/>
            <a:rect r="r" b="b" t="t" l="l"/>
            <a:pathLst>
              <a:path h="1465360" w="3652781">
                <a:moveTo>
                  <a:pt x="0" y="0"/>
                </a:moveTo>
                <a:lnTo>
                  <a:pt x="3652781" y="0"/>
                </a:lnTo>
                <a:lnTo>
                  <a:pt x="3652781" y="1465360"/>
                </a:lnTo>
                <a:lnTo>
                  <a:pt x="0" y="14653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915901" y="1910820"/>
            <a:ext cx="3846575" cy="1471150"/>
          </a:xfrm>
          <a:custGeom>
            <a:avLst/>
            <a:gdLst/>
            <a:ahLst/>
            <a:cxnLst/>
            <a:rect r="r" b="b" t="t" l="l"/>
            <a:pathLst>
              <a:path h="1471150" w="3846575">
                <a:moveTo>
                  <a:pt x="0" y="0"/>
                </a:moveTo>
                <a:lnTo>
                  <a:pt x="3846575" y="0"/>
                </a:lnTo>
                <a:lnTo>
                  <a:pt x="3846575" y="1471150"/>
                </a:lnTo>
                <a:lnTo>
                  <a:pt x="0" y="14711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54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057892" y="1910820"/>
            <a:ext cx="3883504" cy="1471225"/>
          </a:xfrm>
          <a:custGeom>
            <a:avLst/>
            <a:gdLst/>
            <a:ahLst/>
            <a:cxnLst/>
            <a:rect r="r" b="b" t="t" l="l"/>
            <a:pathLst>
              <a:path h="1471225" w="3883504">
                <a:moveTo>
                  <a:pt x="0" y="0"/>
                </a:moveTo>
                <a:lnTo>
                  <a:pt x="3883503" y="0"/>
                </a:lnTo>
                <a:lnTo>
                  <a:pt x="3883503" y="1471225"/>
                </a:lnTo>
                <a:lnTo>
                  <a:pt x="0" y="14712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141789" y="3993781"/>
            <a:ext cx="5054219" cy="1897489"/>
          </a:xfrm>
          <a:custGeom>
            <a:avLst/>
            <a:gdLst/>
            <a:ahLst/>
            <a:cxnLst/>
            <a:rect r="r" b="b" t="t" l="l"/>
            <a:pathLst>
              <a:path h="1897489" w="5054219">
                <a:moveTo>
                  <a:pt x="0" y="0"/>
                </a:moveTo>
                <a:lnTo>
                  <a:pt x="5054219" y="0"/>
                </a:lnTo>
                <a:lnTo>
                  <a:pt x="5054219" y="1897489"/>
                </a:lnTo>
                <a:lnTo>
                  <a:pt x="0" y="189748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810836" y="3573791"/>
            <a:ext cx="1837282" cy="24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0"/>
              </a:lnSpc>
              <a:spcBef>
                <a:spcPct val="0"/>
              </a:spcBef>
            </a:pPr>
            <a:r>
              <a:rPr lang="en-US" sz="1737">
                <a:solidFill>
                  <a:srgbClr val="FFFFFF"/>
                </a:solidFill>
                <a:latin typeface="TT Commons Pro Expanded"/>
              </a:rPr>
              <a:t>Pose Estimation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11151" y="6089024"/>
            <a:ext cx="4315495" cy="241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0"/>
              </a:lnSpc>
              <a:spcBef>
                <a:spcPct val="0"/>
              </a:spcBef>
            </a:pPr>
            <a:r>
              <a:rPr lang="en-US" sz="1737">
                <a:solidFill>
                  <a:srgbClr val="FFFFFF"/>
                </a:solidFill>
                <a:latin typeface="TT Commons Pro Expanded"/>
              </a:rPr>
              <a:t>Yawning and Head-nodding Detection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1583028" y="6501760"/>
            <a:ext cx="3659653" cy="2663918"/>
          </a:xfrm>
          <a:custGeom>
            <a:avLst/>
            <a:gdLst/>
            <a:ahLst/>
            <a:cxnLst/>
            <a:rect r="r" b="b" t="t" l="l"/>
            <a:pathLst>
              <a:path h="2663918" w="3659653">
                <a:moveTo>
                  <a:pt x="0" y="0"/>
                </a:moveTo>
                <a:lnTo>
                  <a:pt x="3659653" y="0"/>
                </a:lnTo>
                <a:lnTo>
                  <a:pt x="3659653" y="2663918"/>
                </a:lnTo>
                <a:lnTo>
                  <a:pt x="0" y="26639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119" t="-110419" r="-3824" b="-3678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54193" y="2340946"/>
            <a:ext cx="3699528" cy="5837033"/>
          </a:xfrm>
          <a:custGeom>
            <a:avLst/>
            <a:gdLst/>
            <a:ahLst/>
            <a:cxnLst/>
            <a:rect r="r" b="b" t="t" l="l"/>
            <a:pathLst>
              <a:path h="5837033" w="3699528">
                <a:moveTo>
                  <a:pt x="0" y="0"/>
                </a:moveTo>
                <a:lnTo>
                  <a:pt x="3699527" y="0"/>
                </a:lnTo>
                <a:lnTo>
                  <a:pt x="3699527" y="5837033"/>
                </a:lnTo>
                <a:lnTo>
                  <a:pt x="0" y="58370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75711" y="8291653"/>
            <a:ext cx="5339994" cy="945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5"/>
              </a:lnSpc>
              <a:spcBef>
                <a:spcPct val="0"/>
              </a:spcBef>
            </a:pPr>
            <a:r>
              <a:rPr lang="en-US" sz="1713">
                <a:solidFill>
                  <a:srgbClr val="FFFFFF"/>
                </a:solidFill>
                <a:latin typeface="TT Commons Pro Expanded"/>
              </a:rPr>
              <a:t>Processed data for simultaneous driver and road monitoring: (a) driver’s head pose, (b) detected vehicles’ angle to the ego-vehicle, and (c) detected vehicles’ distance to the ego-vehicle.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39151" y="9345143"/>
            <a:ext cx="5160493" cy="70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7"/>
              </a:lnSpc>
              <a:spcBef>
                <a:spcPct val="0"/>
              </a:spcBef>
            </a:pPr>
            <a:r>
              <a:rPr lang="en-US" sz="1716">
                <a:solidFill>
                  <a:srgbClr val="FFFFFF"/>
                </a:solidFill>
                <a:latin typeface="TT Commons Pro Expanded"/>
              </a:rPr>
              <a:t> Defuzzified surface plot of the risk-level, based on driver’s attention direction and road situation. </a:t>
            </a:r>
          </a:p>
        </p:txBody>
      </p:sp>
    </p:spTree>
  </p:cSld>
  <p:clrMapOvr>
    <a:masterClrMapping/>
  </p:clrMapOvr>
  <p:transition spd="fast">
    <p:wipe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62496" y="7806473"/>
            <a:ext cx="2181014" cy="2181014"/>
          </a:xfrm>
          <a:custGeom>
            <a:avLst/>
            <a:gdLst/>
            <a:ahLst/>
            <a:cxnLst/>
            <a:rect r="r" b="b" t="t" l="l"/>
            <a:pathLst>
              <a:path h="2181014" w="2181014">
                <a:moveTo>
                  <a:pt x="0" y="0"/>
                </a:moveTo>
                <a:lnTo>
                  <a:pt x="2181014" y="0"/>
                </a:lnTo>
                <a:lnTo>
                  <a:pt x="2181014" y="2181014"/>
                </a:lnTo>
                <a:lnTo>
                  <a:pt x="0" y="2181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2286" y="1095375"/>
            <a:ext cx="4183429" cy="1235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8"/>
              </a:lnSpc>
            </a:pPr>
            <a:r>
              <a:rPr lang="en-US" sz="8583">
                <a:solidFill>
                  <a:srgbClr val="FFFFFF"/>
                </a:solidFill>
                <a:latin typeface="Saira Condensed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9158" y="2835895"/>
            <a:ext cx="16289685" cy="73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Saira Condensed Medium"/>
              </a:rPr>
              <a:t>Pattern Recognition in Motion: Safeguarding Drivers from Hazards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4471" y="4076050"/>
            <a:ext cx="14939058" cy="3455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48247" indent="-574124" lvl="1">
              <a:lnSpc>
                <a:spcPts val="5424"/>
              </a:lnSpc>
              <a:buFont typeface="Arial"/>
              <a:buChar char="•"/>
            </a:pPr>
            <a:r>
              <a:rPr lang="en-US" sz="5318">
                <a:solidFill>
                  <a:srgbClr val="FFFFFF"/>
                </a:solidFill>
                <a:latin typeface="Saira Condensed"/>
              </a:rPr>
              <a:t>Enhanced head-pose estimation with model precision.</a:t>
            </a:r>
          </a:p>
          <a:p>
            <a:pPr marL="1148247" indent="-574124" lvl="1">
              <a:lnSpc>
                <a:spcPts val="5424"/>
              </a:lnSpc>
              <a:buFont typeface="Arial"/>
              <a:buChar char="•"/>
            </a:pPr>
            <a:r>
              <a:rPr lang="en-US" sz="5318">
                <a:solidFill>
                  <a:srgbClr val="FFFFFF"/>
                </a:solidFill>
                <a:latin typeface="Saira Condensed"/>
              </a:rPr>
              <a:t>Swift model refinement for robustness.</a:t>
            </a:r>
          </a:p>
          <a:p>
            <a:pPr marL="1148247" indent="-574124" lvl="1">
              <a:lnSpc>
                <a:spcPts val="5424"/>
              </a:lnSpc>
              <a:buFont typeface="Arial"/>
              <a:buChar char="•"/>
            </a:pPr>
            <a:r>
              <a:rPr lang="en-US" sz="5318">
                <a:solidFill>
                  <a:srgbClr val="FFFFFF"/>
                </a:solidFill>
                <a:latin typeface="Saira Condensed"/>
              </a:rPr>
              <a:t>Reliable vehicle detection via monocular cameras.</a:t>
            </a:r>
          </a:p>
          <a:p>
            <a:pPr marL="1148247" indent="-574124" lvl="1">
              <a:lnSpc>
                <a:spcPts val="5424"/>
              </a:lnSpc>
              <a:buFont typeface="Arial"/>
              <a:buChar char="•"/>
            </a:pPr>
            <a:r>
              <a:rPr lang="en-US" sz="5318">
                <a:solidFill>
                  <a:srgbClr val="FFFFFF"/>
                </a:solidFill>
                <a:latin typeface="Saira Condensed"/>
              </a:rPr>
              <a:t>Real-time fuzzy-fusion for crash prevention.</a:t>
            </a:r>
          </a:p>
          <a:p>
            <a:pPr marL="1148247" indent="-574124" lvl="1">
              <a:lnSpc>
                <a:spcPts val="5424"/>
              </a:lnSpc>
              <a:buFont typeface="Arial"/>
              <a:buChar char="•"/>
            </a:pPr>
            <a:r>
              <a:rPr lang="en-US" sz="5318">
                <a:solidFill>
                  <a:srgbClr val="FFFFFF"/>
                </a:solidFill>
                <a:latin typeface="Saira Condensed"/>
              </a:rPr>
              <a:t>Encouraging experimental outcomes for future study.</a:t>
            </a:r>
          </a:p>
        </p:txBody>
      </p:sp>
    </p:spTree>
  </p:cSld>
  <p:clrMapOvr>
    <a:masterClrMapping/>
  </p:clrMapOvr>
  <p:transition spd="fast">
    <p:wipe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DAFyX7q4AGI</dc:identifier>
  <dcterms:modified xsi:type="dcterms:W3CDTF">2011-08-01T06:04:30Z</dcterms:modified>
  <cp:revision>1</cp:revision>
  <dc:title>CSE424 Presentation</dc:title>
</cp:coreProperties>
</file>

<file path=docProps/thumbnail.jpeg>
</file>